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4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5.xml" ContentType="application/vnd.openxmlformats-officedocument.presentationml.notesSlide+xml"/>
  <Override PartName="/ppt/tags/tag15.xml" ContentType="application/vnd.openxmlformats-officedocument.presentationml.tags+xml"/>
  <Override PartName="/ppt/notesSlides/notesSlide6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0" r:id="rId2"/>
  </p:sldMasterIdLst>
  <p:notesMasterIdLst>
    <p:notesMasterId r:id="rId22"/>
  </p:notesMasterIdLst>
  <p:sldIdLst>
    <p:sldId id="360" r:id="rId3"/>
    <p:sldId id="361" r:id="rId4"/>
    <p:sldId id="370" r:id="rId5"/>
    <p:sldId id="344" r:id="rId6"/>
    <p:sldId id="345" r:id="rId7"/>
    <p:sldId id="346" r:id="rId8"/>
    <p:sldId id="347" r:id="rId9"/>
    <p:sldId id="348" r:id="rId10"/>
    <p:sldId id="349" r:id="rId11"/>
    <p:sldId id="350" r:id="rId12"/>
    <p:sldId id="351" r:id="rId13"/>
    <p:sldId id="352" r:id="rId14"/>
    <p:sldId id="368" r:id="rId15"/>
    <p:sldId id="354" r:id="rId16"/>
    <p:sldId id="355" r:id="rId17"/>
    <p:sldId id="362" r:id="rId18"/>
    <p:sldId id="369" r:id="rId19"/>
    <p:sldId id="363" r:id="rId20"/>
    <p:sldId id="359" r:id="rId21"/>
  </p:sldIdLst>
  <p:sldSz cx="9144000" cy="6858000" type="screen4x3"/>
  <p:notesSz cx="6858000" cy="9144000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24BD"/>
    <a:srgbClr val="B442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17" autoAdjust="0"/>
    <p:restoredTop sz="94660"/>
  </p:normalViewPr>
  <p:slideViewPr>
    <p:cSldViewPr>
      <p:cViewPr varScale="1">
        <p:scale>
          <a:sx n="72" d="100"/>
          <a:sy n="72" d="100"/>
        </p:scale>
        <p:origin x="67" y="105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gs" Target="tags/tag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0F8A84-B653-470C-9C27-0DC5B1496454}" type="datetimeFigureOut">
              <a:rPr lang="en-GB" smtClean="0"/>
              <a:t>07/12/2021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2A8F4C-E7A4-43DF-AD5D-39229B0570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318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848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GB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A5D821C-BEE1-42A0-AE9B-25F006210430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GB" altLang="en-US"/>
              <a:t>Run through aim of session – 5 Mins Tracey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A5D821C-BEE1-42A0-AE9B-25F006210430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MFMFMFM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B55B37-1D17-41E4-853A-EE8D96446A61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Mentioning returning pumps/ </a:t>
            </a:r>
            <a:r>
              <a:rPr lang="en-GB" dirty="0" err="1"/>
              <a:t>datixing</a:t>
            </a:r>
            <a:r>
              <a:rPr lang="en-GB" dirty="0"/>
              <a:t> if unavailable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E5494A-1608-4155-9201-4A6FE76B70E6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2748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Fast track criteria,</a:t>
            </a:r>
            <a:r>
              <a:rPr lang="en-GB" baseline="0" dirty="0"/>
              <a:t> what this means? </a:t>
            </a:r>
            <a:endParaRPr lang="en-GB" dirty="0"/>
          </a:p>
          <a:p>
            <a:r>
              <a:rPr lang="en-GB" dirty="0"/>
              <a:t>Role of hospice</a:t>
            </a:r>
          </a:p>
          <a:p>
            <a:r>
              <a:rPr lang="en-GB" dirty="0"/>
              <a:t>CMC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E5494A-1608-4155-9201-4A6FE76B70E6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1483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674254"/>
            <a:ext cx="6858000" cy="1835709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225784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DB293D0-E9E1-7C4B-B875-6D808F5698BB}" type="datetimeFigureOut">
              <a:rPr lang="en-US" smtClean="0">
                <a:solidFill>
                  <a:prstClr val="black"/>
                </a:solidFill>
              </a:rPr>
              <a:pPr/>
              <a:t>12/7/2021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1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868F2D3-A8CD-7C43-9AD7-8FB7BFCD73E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40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293D0-E9E1-7C4B-B875-6D808F5698B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8F2D3-A8CD-7C43-9AD7-8FB7BFCD73E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234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293D0-E9E1-7C4B-B875-6D808F5698B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8F2D3-A8CD-7C43-9AD7-8FB7BFCD73E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5286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293D0-E9E1-7C4B-B875-6D808F5698B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8F2D3-A8CD-7C43-9AD7-8FB7BFCD73E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290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293D0-E9E1-7C4B-B875-6D808F5698B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8F2D3-A8CD-7C43-9AD7-8FB7BFCD73E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7513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293D0-E9E1-7C4B-B875-6D808F5698B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8F2D3-A8CD-7C43-9AD7-8FB7BFCD73E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71383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293D0-E9E1-7C4B-B875-6D808F5698B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8F2D3-A8CD-7C43-9AD7-8FB7BFCD73E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597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293D0-E9E1-7C4B-B875-6D808F5698B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8F2D3-A8CD-7C43-9AD7-8FB7BFCD73E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3643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293D0-E9E1-7C4B-B875-6D808F5698B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8F2D3-A8CD-7C43-9AD7-8FB7BFCD73E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5483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293D0-E9E1-7C4B-B875-6D808F5698B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8F2D3-A8CD-7C43-9AD7-8FB7BFCD73E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4887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379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1" y="1622739"/>
            <a:ext cx="7886700" cy="1249251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1" y="3013657"/>
            <a:ext cx="7886700" cy="29363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DB293D0-E9E1-7C4B-B875-6D808F5698BB}" type="datetimeFigureOut">
              <a:rPr lang="en-US" smtClean="0">
                <a:solidFill>
                  <a:prstClr val="black"/>
                </a:solidFill>
              </a:rPr>
              <a:pPr/>
              <a:t>12/7/2021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1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868F2D3-A8CD-7C43-9AD7-8FB7BFCD73E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7896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962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254" y="1709739"/>
            <a:ext cx="7886700" cy="1677406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254" y="3631843"/>
            <a:ext cx="7886700" cy="245780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DB293D0-E9E1-7C4B-B875-6D808F5698BB}" type="datetimeFigureOut">
              <a:rPr lang="en-US" smtClean="0">
                <a:solidFill>
                  <a:prstClr val="black"/>
                </a:solidFill>
              </a:rPr>
              <a:pPr/>
              <a:t>12/7/2021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1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868F2D3-A8CD-7C43-9AD7-8FB7BFCD73E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220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1" y="1506828"/>
            <a:ext cx="7886700" cy="88864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2574858"/>
            <a:ext cx="3873011" cy="36021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339" y="2574857"/>
            <a:ext cx="3873012" cy="36021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DB293D0-E9E1-7C4B-B875-6D808F5698BB}" type="datetimeFigureOut">
              <a:rPr lang="en-US" smtClean="0">
                <a:solidFill>
                  <a:prstClr val="black"/>
                </a:solidFill>
              </a:rPr>
              <a:pPr/>
              <a:t>12/7/2021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1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868F2D3-A8CD-7C43-9AD7-8FB7BFCD73E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301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116" y="1514475"/>
            <a:ext cx="7886700" cy="84309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116" y="2524259"/>
            <a:ext cx="3868615" cy="52803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116" y="3218981"/>
            <a:ext cx="3868615" cy="297068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2524258"/>
            <a:ext cx="3887665" cy="52803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3218981"/>
            <a:ext cx="3887665" cy="297068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DB293D0-E9E1-7C4B-B875-6D808F5698BB}" type="datetimeFigureOut">
              <a:rPr lang="en-US" smtClean="0">
                <a:solidFill>
                  <a:prstClr val="black"/>
                </a:solidFill>
              </a:rPr>
              <a:pPr/>
              <a:t>12/7/2021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1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868F2D3-A8CD-7C43-9AD7-8FB7BFCD73E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114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1" y="1506828"/>
            <a:ext cx="7886700" cy="83712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DB293D0-E9E1-7C4B-B875-6D808F5698BB}" type="datetimeFigureOut">
              <a:rPr lang="en-US" smtClean="0">
                <a:solidFill>
                  <a:prstClr val="black"/>
                </a:solidFill>
              </a:rPr>
              <a:pPr/>
              <a:t>12/7/2021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1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868F2D3-A8CD-7C43-9AD7-8FB7BFCD73E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615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DB293D0-E9E1-7C4B-B875-6D808F5698BB}" type="datetimeFigureOut">
              <a:rPr lang="en-US" smtClean="0">
                <a:solidFill>
                  <a:prstClr val="black"/>
                </a:solidFill>
              </a:rPr>
              <a:pPr/>
              <a:t>12/7/2021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1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868F2D3-A8CD-7C43-9AD7-8FB7BFCD73E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195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115" y="1468192"/>
            <a:ext cx="2948354" cy="978794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666" y="1468192"/>
            <a:ext cx="4629150" cy="45977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115" y="2562896"/>
            <a:ext cx="2948354" cy="350305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DB293D0-E9E1-7C4B-B875-6D808F5698BB}" type="datetimeFigureOut">
              <a:rPr lang="en-US" smtClean="0">
                <a:solidFill>
                  <a:prstClr val="black"/>
                </a:solidFill>
              </a:rPr>
              <a:pPr/>
              <a:t>12/7/2021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1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868F2D3-A8CD-7C43-9AD7-8FB7BFCD73E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825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115" y="1468193"/>
            <a:ext cx="2948354" cy="940157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666" y="1468192"/>
            <a:ext cx="4629150" cy="439285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115" y="2653048"/>
            <a:ext cx="2948354" cy="32159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3DB293D0-E9E1-7C4B-B875-6D808F5698BB}" type="datetimeFigureOut">
              <a:rPr lang="en-US" smtClean="0">
                <a:solidFill>
                  <a:prstClr val="black"/>
                </a:solidFill>
              </a:rPr>
              <a:pPr/>
              <a:t>12/7/2021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1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D868F2D3-A8CD-7C43-9AD7-8FB7BFCD73E5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0671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1244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3028951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1258784"/>
            <a:ext cx="9144000" cy="11876"/>
          </a:xfrm>
          <a:prstGeom prst="line">
            <a:avLst/>
          </a:prstGeom>
          <a:ln w="19050">
            <a:solidFill>
              <a:srgbClr val="0067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0" y="6264000"/>
            <a:ext cx="9144000" cy="11876"/>
          </a:xfrm>
          <a:prstGeom prst="line">
            <a:avLst/>
          </a:prstGeom>
          <a:ln w="19050">
            <a:solidFill>
              <a:srgbClr val="005EB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592"/>
            <a:ext cx="9143245" cy="1237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907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 baseline="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 baseline="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 baseline="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 baseline="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 baseline="0">
          <a:solidFill>
            <a:schemeClr val="accent6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12/7/2021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1258784"/>
            <a:ext cx="9144000" cy="11876"/>
          </a:xfrm>
          <a:prstGeom prst="line">
            <a:avLst/>
          </a:prstGeom>
          <a:ln w="19050">
            <a:solidFill>
              <a:srgbClr val="0067A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0" y="6264000"/>
            <a:ext cx="9144000" cy="11876"/>
          </a:xfrm>
          <a:prstGeom prst="line">
            <a:avLst/>
          </a:prstGeom>
          <a:ln w="19050">
            <a:solidFill>
              <a:srgbClr val="005EB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28592"/>
            <a:ext cx="9143245" cy="1237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746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eare.lnwh.nhs.uk/download.cfm?doc=docm93jijm4n6529.docx&amp;ver=17821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eare.lnwh.nhs.uk/end-of-life-care-palliative-care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E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4"/>
          <p:cNvSpPr txBox="1">
            <a:spLocks/>
          </p:cNvSpPr>
          <p:nvPr/>
        </p:nvSpPr>
        <p:spPr>
          <a:xfrm>
            <a:off x="0" y="-2254"/>
            <a:ext cx="9144000" cy="501649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defPPr>
              <a:defRPr lang="en-US"/>
            </a:defPPr>
            <a:lvl1pPr marL="0" algn="ctr" defTabSz="457146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46" algn="l" defTabSz="45714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1" algn="l" defTabSz="45714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38" algn="l" defTabSz="45714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84" algn="l" defTabSz="45714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29" algn="l" defTabSz="45714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75" algn="l" defTabSz="45714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21" algn="l" defTabSz="45714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67" algn="l" defTabSz="45714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260497" y="1412776"/>
            <a:ext cx="966499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50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GB" sz="50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6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Palliative Care</a:t>
            </a:r>
          </a:p>
          <a:p>
            <a:pPr algn="ctr"/>
            <a:r>
              <a:rPr lang="en-GB" sz="60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</a:p>
          <a:p>
            <a:pPr algn="ctr"/>
            <a:r>
              <a:rPr lang="en-GB" sz="6000" b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Adults</a:t>
            </a:r>
            <a:endParaRPr lang="en-GB" sz="60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154169" y="6436890"/>
            <a:ext cx="272900" cy="646331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14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46" algn="l" defTabSz="45714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291" algn="l" defTabSz="45714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38" algn="l" defTabSz="45714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584" algn="l" defTabSz="45714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729" algn="l" defTabSz="45714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875" algn="l" defTabSz="45714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021" algn="l" defTabSz="45714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167" algn="l" defTabSz="457146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br>
              <a:rPr lang="en-US" b="1" dirty="0">
                <a:solidFill>
                  <a:prstClr val="white"/>
                </a:solidFill>
                <a:latin typeface="Arial"/>
                <a:cs typeface="Arial"/>
              </a:rPr>
            </a:br>
            <a:endParaRPr lang="en-GB" dirty="0">
              <a:solidFill>
                <a:prstClr val="black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711777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4848" y="1340768"/>
            <a:ext cx="8229600" cy="1143000"/>
          </a:xfrm>
        </p:spPr>
        <p:txBody>
          <a:bodyPr/>
          <a:lstStyle/>
          <a:p>
            <a:pPr algn="ctr"/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>Plan &amp; Do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846" y="1971358"/>
            <a:ext cx="8573641" cy="4525963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 individual plan of care, which includes food and drink, symptom control and psychological, social and spiritual support, is agreed, co-ordinated and delivered with compassion. </a:t>
            </a:r>
          </a:p>
          <a:p>
            <a:endParaRPr lang="en-GB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661492"/>
            <a:ext cx="3635896" cy="258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7579378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150" y="1340768"/>
            <a:ext cx="8708330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Last Days Of Life Care Agreement – LDLCA</a:t>
            </a:r>
            <a:b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750" y="2564905"/>
            <a:ext cx="9004746" cy="3672408"/>
          </a:xfrm>
        </p:spPr>
        <p:txBody>
          <a:bodyPr>
            <a:normAutofit fontScale="92500" lnSpcReduction="10000"/>
          </a:bodyPr>
          <a:lstStyle/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 wards should have copies of the document ordered through stationary top up. See intranet for guidance.</a:t>
            </a:r>
          </a:p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should be started when people are showing signs that they are entering the last days of life</a:t>
            </a:r>
          </a:p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Commencing the LDLCA is a multi-disciplinary decision and discussions with the patient should be with someone who knows the patient best.</a:t>
            </a:r>
          </a:p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with patient and those important to them should happen in a timely manner</a:t>
            </a:r>
          </a:p>
        </p:txBody>
      </p:sp>
      <p:sp>
        <p:nvSpPr>
          <p:cNvPr id="4" name="AutoShape 4" descr="Email-Signature[1]"/>
          <p:cNvSpPr>
            <a:spLocks noChangeAspect="1" noChangeArrowheads="1"/>
          </p:cNvSpPr>
          <p:nvPr/>
        </p:nvSpPr>
        <p:spPr bwMode="auto">
          <a:xfrm>
            <a:off x="3175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389579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1340768"/>
            <a:ext cx="6912768" cy="720080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Use of Syringe Pumps</a:t>
            </a:r>
            <a:b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60848"/>
            <a:ext cx="9036496" cy="4176464"/>
          </a:xfrm>
        </p:spPr>
        <p:txBody>
          <a:bodyPr>
            <a:normAutofit lnSpcReduction="10000"/>
          </a:bodyPr>
          <a:lstStyle/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McKinley T34 pumps can be used for the delivery of continuous medications via the subcutaneous route</a:t>
            </a:r>
          </a:p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are recommended when a patient is on an established regime and can no longer take oral medications or has needed more than 2 prn doses in a 24 hour period.</a:t>
            </a:r>
          </a:p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pumps are set to run over a 24hr period</a:t>
            </a:r>
          </a:p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BD Plastipak syringes should be used. Each ward should have it’s own supply of syringes, giving sets, cannula and batteries</a:t>
            </a:r>
          </a:p>
          <a:p>
            <a:pPr marL="0" indent="0">
              <a:buNone/>
            </a:pP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845086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412776"/>
            <a:ext cx="7992888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Where to access McKinley T34 Syringe Pumps</a:t>
            </a:r>
            <a:b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Northwick Park and St. Mark's Hospitals - contact the Medical equipment library, Level 4 next to PALS office on x3794</a:t>
            </a:r>
          </a:p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Central Middlesex Hospital - contact site manager</a:t>
            </a:r>
          </a:p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Ealing Hospital – 7 </a:t>
            </a:r>
            <a:r>
              <a:rPr lang="en-GB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North ward</a:t>
            </a:r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340810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40960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Role of the Specialist Palliative Care Team</a:t>
            </a:r>
            <a:br>
              <a:rPr lang="en-GB" b="1" u="sng" dirty="0"/>
            </a:b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9512" y="2564904"/>
            <a:ext cx="8928992" cy="3672407"/>
          </a:xfrm>
        </p:spPr>
        <p:txBody>
          <a:bodyPr>
            <a:normAutofit lnSpcReduction="10000"/>
          </a:bodyPr>
          <a:lstStyle/>
          <a:p>
            <a:r>
              <a:rPr lang="en-GB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Complex symptom control advice</a:t>
            </a:r>
          </a:p>
          <a:p>
            <a:r>
              <a:rPr lang="en-GB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Complex emotional and psychological care</a:t>
            </a:r>
          </a:p>
          <a:p>
            <a:r>
              <a:rPr lang="en-GB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Assistance with complex discharges of palliative patients, rapid discharge home to die</a:t>
            </a:r>
          </a:p>
          <a:p>
            <a:r>
              <a:rPr lang="en-GB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Assistance with care of dying patients with complex needs</a:t>
            </a:r>
          </a:p>
          <a:p>
            <a:r>
              <a:rPr lang="en-GB" alt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Assessment for hospice admission</a:t>
            </a:r>
          </a:p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Guidance with Advance Care Planning (ACP)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076264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340768"/>
            <a:ext cx="8136904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Specialist Palliative Care Team for NPH/CMH</a:t>
            </a:r>
            <a:b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564904"/>
            <a:ext cx="9144000" cy="3888432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GB" sz="2300" b="1" dirty="0">
                <a:solidFill>
                  <a:schemeClr val="tx1"/>
                </a:solidFill>
              </a:rPr>
              <a:t>Acute hospital service</a:t>
            </a:r>
          </a:p>
          <a:p>
            <a:pPr lvl="0"/>
            <a:r>
              <a:rPr lang="en-GB" sz="2300" dirty="0">
                <a:solidFill>
                  <a:schemeClr val="tx1"/>
                </a:solidFill>
              </a:rPr>
              <a:t>Available 8am to 5pm, Monday to Friday</a:t>
            </a:r>
          </a:p>
          <a:p>
            <a:pPr lvl="0"/>
            <a:r>
              <a:rPr lang="en-GB" sz="2300" dirty="0">
                <a:solidFill>
                  <a:schemeClr val="tx1"/>
                </a:solidFill>
              </a:rPr>
              <a:t>Submit a referral via ICE</a:t>
            </a:r>
          </a:p>
          <a:p>
            <a:pPr lvl="0"/>
            <a:r>
              <a:rPr lang="en-GB" sz="2300" dirty="0">
                <a:solidFill>
                  <a:schemeClr val="tx1"/>
                </a:solidFill>
              </a:rPr>
              <a:t>Contact the team at Central Middlesex, Northwick Park and St. Mark's Hospitals on 020 8869 3681 </a:t>
            </a:r>
          </a:p>
          <a:p>
            <a:pPr lvl="0"/>
            <a:r>
              <a:rPr lang="en-GB" sz="2300" dirty="0">
                <a:solidFill>
                  <a:schemeClr val="tx1"/>
                </a:solidFill>
              </a:rPr>
              <a:t>Contact the team at Ealing Hospital on 020 8967 5270 or 020 8967 5260 (bleep 720/490)</a:t>
            </a:r>
          </a:p>
          <a:p>
            <a:pPr lvl="0"/>
            <a:r>
              <a:rPr lang="en-GB" sz="2300" b="1" dirty="0">
                <a:solidFill>
                  <a:schemeClr val="tx1"/>
                </a:solidFill>
              </a:rPr>
              <a:t>Community</a:t>
            </a:r>
          </a:p>
          <a:p>
            <a:pPr lvl="0"/>
            <a:r>
              <a:rPr lang="en-GB" sz="2300" dirty="0">
                <a:solidFill>
                  <a:schemeClr val="tx1"/>
                </a:solidFill>
              </a:rPr>
              <a:t>For Meadow House, St. Luke’s Hospice and Brent, Ealing, Harrow and Hounslow community teams please use the </a:t>
            </a:r>
            <a:r>
              <a:rPr lang="en-GB" sz="2300" dirty="0">
                <a:solidFill>
                  <a:schemeClr val="tx1"/>
                </a:solidFill>
                <a:hlinkClick r:id="rId3" tooltip="download this document in a new window"/>
              </a:rPr>
              <a:t>Specialist Palliative Care (SPC) Community and SPC inpatient unit referral form[</a:t>
            </a:r>
            <a:r>
              <a:rPr lang="en-GB" sz="2300" dirty="0" err="1">
                <a:solidFill>
                  <a:schemeClr val="tx1"/>
                </a:solidFill>
                <a:hlinkClick r:id="rId3" tooltip="download this document in a new window"/>
              </a:rPr>
              <a:t>docx</a:t>
            </a:r>
            <a:r>
              <a:rPr lang="en-GB" sz="2300" dirty="0">
                <a:solidFill>
                  <a:schemeClr val="tx1"/>
                </a:solidFill>
                <a:hlinkClick r:id="rId3" tooltip="download this document in a new window"/>
              </a:rPr>
              <a:t>] 155KB</a:t>
            </a:r>
            <a:endParaRPr lang="en-GB" sz="2300" dirty="0">
              <a:solidFill>
                <a:schemeClr val="tx1"/>
              </a:solidFill>
            </a:endParaRPr>
          </a:p>
          <a:p>
            <a:pPr lvl="0"/>
            <a:r>
              <a:rPr lang="en-GB" sz="2300" dirty="0">
                <a:solidFill>
                  <a:schemeClr val="tx1"/>
                </a:solidFill>
              </a:rPr>
              <a:t>Call the teams directly if you have any queries at Meadow House Hospice on 020 8967 5179, available 24/7, 7 days a week</a:t>
            </a:r>
          </a:p>
          <a:p>
            <a:pPr marL="0" indent="0">
              <a:buNone/>
            </a:pP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314426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556792"/>
            <a:ext cx="8856984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Further help and support is available from:</a:t>
            </a:r>
          </a:p>
          <a:p>
            <a:pPr marL="0" indent="0">
              <a:buNone/>
            </a:pPr>
            <a:r>
              <a:rPr lang="en-GB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Macmillan Specialist Palliative Care Team Occupational Therapist (NPH Site) for :</a:t>
            </a:r>
            <a:endParaRPr lang="en-GB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Complex discharges, home access visits, assessing for equipment </a:t>
            </a:r>
          </a:p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Palliative rehabilitation</a:t>
            </a:r>
          </a:p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Goal setting</a:t>
            </a:r>
          </a:p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Symptom control e.g. fatigue and breathlessness</a:t>
            </a:r>
          </a:p>
          <a:p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522811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760"/>
            <a:ext cx="8964488" cy="48965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Further information is available from the Trust intranet:</a:t>
            </a:r>
          </a:p>
          <a:p>
            <a:pPr marL="0" indent="0" algn="ctr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hlinkClick r:id="rId3"/>
              </a:rPr>
              <a:t>https://weare.lnwh.nhs.uk/end-of-life-care-palliative-care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415659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340768"/>
            <a:ext cx="8856984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en-GB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Macmillan Assistant Practitioners for support with </a:t>
            </a:r>
          </a:p>
          <a:p>
            <a:pPr marL="0" indent="0">
              <a:buNone/>
            </a:pPr>
            <a:endParaRPr lang="en-GB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Dying patients (LDLCA)</a:t>
            </a:r>
          </a:p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Clinical educational support for ward staff for patients at end of life</a:t>
            </a:r>
          </a:p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Discharge support</a:t>
            </a:r>
          </a:p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 for Red Bag Scheme</a:t>
            </a:r>
          </a:p>
          <a:p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074456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340769"/>
            <a:ext cx="8856984" cy="4608512"/>
          </a:xfrm>
        </p:spPr>
        <p:txBody>
          <a:bodyPr/>
          <a:lstStyle/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  </a:t>
            </a:r>
            <a:r>
              <a:rPr lang="en-GB" sz="5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GB" sz="4000" dirty="0">
                <a:solidFill>
                  <a:schemeClr val="tx1"/>
                </a:solidFill>
                <a:latin typeface="Lucida Calligraphy" panose="03010101010101010101" pitchFamily="66" charset="0"/>
                <a:cs typeface="Arial" panose="020B0604020202020204" pitchFamily="34" charset="0"/>
              </a:rPr>
              <a:t>How people die remains in the memory of  those who live on.” </a:t>
            </a:r>
          </a:p>
          <a:p>
            <a:pPr marL="0" indent="0" algn="ctr">
              <a:buNone/>
            </a:pPr>
            <a:endParaRPr lang="en-GB" sz="3600">
              <a:solidFill>
                <a:schemeClr val="tx1"/>
              </a:solidFill>
              <a:latin typeface="Lucida Calligraphy" panose="03010101010101010101" pitchFamily="66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GB" sz="3600">
                <a:solidFill>
                  <a:schemeClr val="tx1"/>
                </a:solidFill>
                <a:latin typeface="Lucida Calligraphy" panose="03010101010101010101" pitchFamily="66" charset="0"/>
                <a:cs typeface="Arial" panose="020B0604020202020204" pitchFamily="34" charset="0"/>
              </a:rPr>
              <a:t>Dame </a:t>
            </a:r>
            <a:r>
              <a:rPr lang="en-GB" sz="3600" dirty="0">
                <a:solidFill>
                  <a:schemeClr val="tx1"/>
                </a:solidFill>
                <a:latin typeface="Lucida Calligraphy" panose="03010101010101010101" pitchFamily="66" charset="0"/>
                <a:cs typeface="Arial" panose="020B0604020202020204" pitchFamily="34" charset="0"/>
              </a:rPr>
              <a:t>Cicely Saunders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90642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1268760"/>
            <a:ext cx="6512511" cy="4032448"/>
          </a:xfrm>
        </p:spPr>
        <p:txBody>
          <a:bodyPr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467544" y="2060848"/>
            <a:ext cx="7800299" cy="3888432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  <a:defRPr/>
            </a:pPr>
            <a:endParaRPr lang="en-GB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ü"/>
              <a:defRPr/>
            </a:pPr>
            <a:endParaRPr lang="en-GB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179512" y="1484784"/>
            <a:ext cx="8784976" cy="367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The approach of the Palliative Care Team is to improve the quality of life of patients and their families facing the problems associated with life-threatening illnesses. </a:t>
            </a:r>
          </a:p>
          <a:p>
            <a:pPr algn="ctr"/>
            <a:endParaRPr lang="en-GB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Through early identification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Prevention and relief of suffering,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Impeccable assessment and treatment of pain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Physical, psychosocial and spiritual support.</a:t>
            </a:r>
            <a:endParaRPr lang="en-GB" sz="28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38266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712968" cy="1008112"/>
          </a:xfrm>
        </p:spPr>
        <p:txBody>
          <a:bodyPr>
            <a:normAutofit fontScale="90000"/>
          </a:bodyPr>
          <a:lstStyle/>
          <a:p>
            <a:pPr marL="0" indent="0" algn="ct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itchFamily="18" charset="0"/>
              <a:buNone/>
              <a:defRPr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By the end of this presentation you will:</a:t>
            </a:r>
            <a:endParaRPr lang="en-GB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539552" y="2636912"/>
            <a:ext cx="7800299" cy="3384376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  <a:defRPr/>
            </a:pPr>
            <a:r>
              <a:rPr lang="en-GB" altLang="en-U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an understanding of your obligations with regard to the care of the dying patient.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Know the five Priorities of Care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Know when and /where to access the Last days of Life Care Agreement (LDLCA)</a:t>
            </a:r>
          </a:p>
          <a:p>
            <a:pPr>
              <a:buFont typeface="Wingdings" pitchFamily="2" charset="2"/>
              <a:buChar char="ü"/>
              <a:defRPr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Know where to access and who to contact for further support.</a:t>
            </a:r>
          </a:p>
          <a:p>
            <a:pPr>
              <a:buFont typeface="Wingdings" pitchFamily="2" charset="2"/>
              <a:buChar char="ü"/>
              <a:defRPr/>
            </a:pPr>
            <a:endParaRPr lang="en-GB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ü"/>
              <a:defRPr/>
            </a:pPr>
            <a:endParaRPr lang="en-GB" alt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sz="2000" dirty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93648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Palliative and End of Life Care at LNWHT</a:t>
            </a:r>
            <a:br>
              <a:rPr lang="en-GB" dirty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‘How we care for the dying is an indicator of how we care for all sick and vulnerable people.  It is a measure of society as a whole and it is a litmus test for Health and Social Care services’ (</a:t>
            </a:r>
            <a:r>
              <a:rPr lang="en-GB" dirty="0" err="1">
                <a:solidFill>
                  <a:schemeClr val="tx1"/>
                </a:solidFill>
              </a:rPr>
              <a:t>DoH</a:t>
            </a:r>
            <a:r>
              <a:rPr lang="en-GB" dirty="0">
                <a:solidFill>
                  <a:schemeClr val="tx1"/>
                </a:solidFill>
              </a:rPr>
              <a:t>, 2008).</a:t>
            </a:r>
          </a:p>
          <a:p>
            <a:endParaRPr lang="en-GB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260648"/>
            <a:ext cx="449580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92585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1599" y="1764328"/>
            <a:ext cx="7109049" cy="4496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79712" y="1241108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The Five Priorities of Care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32267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1340768"/>
            <a:ext cx="5616624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Recognising Dying</a:t>
            </a:r>
            <a:br>
              <a:rPr lang="en-GB" b="1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060848"/>
            <a:ext cx="8784976" cy="403244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possibility that a person may die within the next few days or hours is recognised and communicated clearly, decisions made and actions taken in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accordance with the person’s needs and wishes,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and these are regularly reviewed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and decisions revised accordingly</a:t>
            </a:r>
          </a:p>
          <a:p>
            <a:endParaRPr lang="en-GB" b="1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1509" y="3840583"/>
            <a:ext cx="3168352" cy="241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2" descr="Email signature"/>
          <p:cNvSpPr>
            <a:spLocks noChangeAspect="1" noChangeArrowheads="1"/>
          </p:cNvSpPr>
          <p:nvPr/>
        </p:nvSpPr>
        <p:spPr bwMode="auto">
          <a:xfrm>
            <a:off x="63500" y="-479425"/>
            <a:ext cx="4495800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77288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268761"/>
            <a:ext cx="7886700" cy="792088"/>
          </a:xfrm>
        </p:spPr>
        <p:txBody>
          <a:bodyPr/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Communication</a:t>
            </a:r>
            <a:b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467544" y="2132856"/>
            <a:ext cx="7886700" cy="2936383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Sensitive communication takes place between staff and the dying person, and those identified as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en-GB" dirty="0"/>
              <a:t>    </a:t>
            </a:r>
            <a:r>
              <a:rPr lang="en-GB" dirty="0">
                <a:solidFill>
                  <a:schemeClr val="tx1"/>
                </a:solidFill>
              </a:rPr>
              <a:t> important to them.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1768" y="3212976"/>
            <a:ext cx="3887902" cy="29965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496209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260773"/>
            <a:ext cx="8229600" cy="706913"/>
          </a:xfrm>
        </p:spPr>
        <p:txBody>
          <a:bodyPr>
            <a:normAutofit fontScale="90000"/>
          </a:bodyPr>
          <a:lstStyle/>
          <a:p>
            <a:pPr algn="ctr"/>
            <a:r>
              <a:rPr lang="en-GB" sz="4800" b="1" dirty="0">
                <a:latin typeface="Arial" panose="020B0604020202020204" pitchFamily="34" charset="0"/>
                <a:cs typeface="Arial" panose="020B0604020202020204" pitchFamily="34" charset="0"/>
              </a:rPr>
              <a:t>Involve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686800" cy="4525963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dying person, and those identified as important to them, are involved in decisions about treatment and care to the extent that the dying person wants.</a:t>
            </a:r>
          </a:p>
          <a:p>
            <a:pPr marL="0" indent="0">
              <a:buNone/>
            </a:pPr>
            <a:r>
              <a:rPr lang="en-GB" dirty="0"/>
              <a:t> </a:t>
            </a:r>
          </a:p>
          <a:p>
            <a:endParaRPr lang="en-GB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425734"/>
            <a:ext cx="3960440" cy="2811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60648"/>
            <a:ext cx="449580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347766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720080"/>
          </a:xfrm>
        </p:spPr>
        <p:txBody>
          <a:bodyPr/>
          <a:lstStyle/>
          <a:p>
            <a:pPr algn="ctr"/>
            <a:r>
              <a:rPr lang="en-GB" sz="4000" b="1" dirty="0">
                <a:latin typeface="Arial" panose="020B0604020202020204" pitchFamily="34" charset="0"/>
                <a:cs typeface="Arial" panose="020B0604020202020204" pitchFamily="34" charset="0"/>
              </a:rPr>
              <a:t>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988840"/>
            <a:ext cx="8517632" cy="4525963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needs of families and others identified as important to the dying person are actively explored, respected and met as far as possible.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284984"/>
            <a:ext cx="3938587" cy="2852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9238148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9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Custom Design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Custom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1723</TotalTime>
  <Words>876</Words>
  <Application>Microsoft Office PowerPoint</Application>
  <PresentationFormat>On-screen Show (4:3)</PresentationFormat>
  <Paragraphs>112</Paragraphs>
  <Slides>19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7" baseType="lpstr">
      <vt:lpstr>Arial</vt:lpstr>
      <vt:lpstr>Calibri</vt:lpstr>
      <vt:lpstr>Calibri Light</vt:lpstr>
      <vt:lpstr>Georgia</vt:lpstr>
      <vt:lpstr>Lucida Calligraphy</vt:lpstr>
      <vt:lpstr>Wingdings</vt:lpstr>
      <vt:lpstr>Custom Design</vt:lpstr>
      <vt:lpstr>3_Custom Design</vt:lpstr>
      <vt:lpstr>PowerPoint Presentation</vt:lpstr>
      <vt:lpstr> </vt:lpstr>
      <vt:lpstr> By the end of this presentation you will:</vt:lpstr>
      <vt:lpstr>Palliative and End of Life Care at LNWHT </vt:lpstr>
      <vt:lpstr>PowerPoint Presentation</vt:lpstr>
      <vt:lpstr>Recognising Dying </vt:lpstr>
      <vt:lpstr>Communication </vt:lpstr>
      <vt:lpstr>Involve</vt:lpstr>
      <vt:lpstr>Support</vt:lpstr>
      <vt:lpstr>Plan &amp; Do</vt:lpstr>
      <vt:lpstr>Last Days Of Life Care Agreement – LDLCA </vt:lpstr>
      <vt:lpstr>Use of Syringe Pumps </vt:lpstr>
      <vt:lpstr>Where to access McKinley T34 Syringe Pumps </vt:lpstr>
      <vt:lpstr>Role of the Specialist Palliative Care Team </vt:lpstr>
      <vt:lpstr>Specialist Palliative Care Team for NPH/CMH </vt:lpstr>
      <vt:lpstr>PowerPoint Presentation</vt:lpstr>
      <vt:lpstr>PowerPoint Presentation</vt:lpstr>
      <vt:lpstr>PowerPoint Presentation</vt:lpstr>
      <vt:lpstr>PowerPoint Presentation</vt:lpstr>
    </vt:vector>
  </TitlesOfParts>
  <Company>LNWUH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 keeping A&amp;E</dc:title>
  <dc:creator>Tracey Coyne</dc:creator>
  <cp:lastModifiedBy>KHIROYA, Tia (LONDON NORTH WEST UNIVERSITY HEALTHCARE NHS TRUST)</cp:lastModifiedBy>
  <cp:revision>121</cp:revision>
  <dcterms:created xsi:type="dcterms:W3CDTF">2019-09-03T11:31:12Z</dcterms:created>
  <dcterms:modified xsi:type="dcterms:W3CDTF">2021-12-07T17:58:51Z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A9CA30D7-34A3-4047-AA97-EB1DB6422CCD</vt:lpwstr>
  </property>
  <property fmtid="{D5CDD505-2E9C-101B-9397-08002B2CF9AE}" pid="3" name="ArticulatePath">
    <vt:lpwstr>Palliative care for Adults (Final)</vt:lpwstr>
  </property>
</Properties>
</file>